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65" r:id="rId5"/>
    <p:sldId id="285" r:id="rId6"/>
    <p:sldId id="266" r:id="rId7"/>
    <p:sldId id="267" r:id="rId8"/>
    <p:sldId id="268" r:id="rId9"/>
    <p:sldId id="269" r:id="rId10"/>
    <p:sldId id="259" r:id="rId11"/>
    <p:sldId id="262" r:id="rId12"/>
    <p:sldId id="263" r:id="rId13"/>
    <p:sldId id="261" r:id="rId14"/>
    <p:sldId id="270" r:id="rId15"/>
    <p:sldId id="271" r:id="rId16"/>
    <p:sldId id="281" r:id="rId17"/>
    <p:sldId id="282" r:id="rId18"/>
    <p:sldId id="283" r:id="rId19"/>
    <p:sldId id="280" r:id="rId20"/>
    <p:sldId id="272" r:id="rId21"/>
    <p:sldId id="279" r:id="rId22"/>
    <p:sldId id="273" r:id="rId23"/>
    <p:sldId id="277" r:id="rId24"/>
    <p:sldId id="278" r:id="rId25"/>
    <p:sldId id="260" r:id="rId26"/>
  </p:sldIdLst>
  <p:sldSz cx="12192000" cy="6858000"/>
  <p:notesSz cx="6858000" cy="91440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4773-AD91-41CE-8A68-4D30D332CFC1}" type="datetimeFigureOut">
              <a:rPr lang="es-PY" smtClean="0"/>
              <a:t>5/12/2025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6050-A879-4F74-9901-6ADCEC34D23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445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4773-AD91-41CE-8A68-4D30D332CFC1}" type="datetimeFigureOut">
              <a:rPr lang="es-PY" smtClean="0"/>
              <a:t>5/12/2025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6050-A879-4F74-9901-6ADCEC34D23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64859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4773-AD91-41CE-8A68-4D30D332CFC1}" type="datetimeFigureOut">
              <a:rPr lang="es-PY" smtClean="0"/>
              <a:t>5/12/2025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6050-A879-4F74-9901-6ADCEC34D23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759196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4773-AD91-41CE-8A68-4D30D332CFC1}" type="datetimeFigureOut">
              <a:rPr lang="es-PY" smtClean="0"/>
              <a:t>5/12/2025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6050-A879-4F74-9901-6ADCEC34D23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57905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4773-AD91-41CE-8A68-4D30D332CFC1}" type="datetimeFigureOut">
              <a:rPr lang="es-PY" smtClean="0"/>
              <a:t>5/12/2025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6050-A879-4F74-9901-6ADCEC34D23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165470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4773-AD91-41CE-8A68-4D30D332CFC1}" type="datetimeFigureOut">
              <a:rPr lang="es-PY" smtClean="0"/>
              <a:t>5/12/2025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6050-A879-4F74-9901-6ADCEC34D23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03566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4773-AD91-41CE-8A68-4D30D332CFC1}" type="datetimeFigureOut">
              <a:rPr lang="es-PY" smtClean="0"/>
              <a:t>5/12/2025</a:t>
            </a:fld>
            <a:endParaRPr lang="es-PY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6050-A879-4F74-9901-6ADCEC34D23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622181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4773-AD91-41CE-8A68-4D30D332CFC1}" type="datetimeFigureOut">
              <a:rPr lang="es-PY" smtClean="0"/>
              <a:t>5/12/2025</a:t>
            </a:fld>
            <a:endParaRPr lang="es-P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6050-A879-4F74-9901-6ADCEC34D23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403191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4773-AD91-41CE-8A68-4D30D332CFC1}" type="datetimeFigureOut">
              <a:rPr lang="es-PY" smtClean="0"/>
              <a:t>5/12/2025</a:t>
            </a:fld>
            <a:endParaRPr lang="es-PY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6050-A879-4F74-9901-6ADCEC34D23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87306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4773-AD91-41CE-8A68-4D30D332CFC1}" type="datetimeFigureOut">
              <a:rPr lang="es-PY" smtClean="0"/>
              <a:t>5/12/2025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6050-A879-4F74-9901-6ADCEC34D23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616004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4773-AD91-41CE-8A68-4D30D332CFC1}" type="datetimeFigureOut">
              <a:rPr lang="es-PY" smtClean="0"/>
              <a:t>5/12/2025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6050-A879-4F74-9901-6ADCEC34D23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9886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F4773-AD91-41CE-8A68-4D30D332CFC1}" type="datetimeFigureOut">
              <a:rPr lang="es-PY" smtClean="0"/>
              <a:t>5/12/2025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E6050-A879-4F74-9901-6ADCEC34D23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64586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975653" y="5178287"/>
            <a:ext cx="4621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1"/>
                </a:solidFill>
              </a:rPr>
              <a:t>MATÍAS DENIS</a:t>
            </a:r>
          </a:p>
          <a:p>
            <a:pPr algn="ctr"/>
            <a:r>
              <a:rPr lang="es-ES" sz="2800" b="1" dirty="0">
                <a:solidFill>
                  <a:schemeClr val="accent1"/>
                </a:solidFill>
              </a:rPr>
              <a:t>Matias.denis@unae.edu.py</a:t>
            </a:r>
          </a:p>
        </p:txBody>
      </p:sp>
    </p:spTree>
    <p:extLst>
      <p:ext uri="{BB962C8B-B14F-4D97-AF65-F5344CB8AC3E}">
        <p14:creationId xmlns:p14="http://schemas.microsoft.com/office/powerpoint/2010/main" val="3610970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99" y="1803669"/>
            <a:ext cx="5362169" cy="505433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1766405"/>
            <a:ext cx="4986903" cy="501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52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8538" y="2002906"/>
            <a:ext cx="11355355" cy="37634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dirty="0"/>
              <a:t>Sistema de evaluación actual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Metodología </a:t>
            </a:r>
            <a:r>
              <a:rPr lang="es-ES" dirty="0">
                <a:sym typeface="Wingdings" panose="05000000000000000000" pitchFamily="2" charset="2"/>
              </a:rPr>
              <a:t> proyecto como producto, con presentación de 4 avances, que corresponden a: 1) Introducción; 2) Revisión de la literatura; 3) Objetivos y preguntas/problema; 4) Marco metodológico. También hay 1 presentación final del escrito consolidado + 1 evaluación externa (ciega) + 1 evaluación oral.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sym typeface="Wingdings" panose="05000000000000000000" pitchFamily="2" charset="2"/>
              </a:rPr>
              <a:t>Taller  se le da continuidad al proyecto anterior, con presentación de 4 avances, que corresponden, aprox., a: 1) proyecto mejorado; 2) marco metodológico con instrumento de recolección de datos; 3) resultados y discusiones; 4) conclusiones. También hay 1 entrega final del escrito consolidado (partes de metodología + partes de taller) + 1 evaluación externa (ciega) + 1 evaluación oral.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25564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8538" y="2002906"/>
            <a:ext cx="11355355" cy="3763412"/>
          </a:xfrm>
        </p:spPr>
        <p:txBody>
          <a:bodyPr/>
          <a:lstStyle/>
          <a:p>
            <a:pPr marL="0" indent="0">
              <a:buNone/>
            </a:pPr>
            <a:r>
              <a:rPr lang="es-PY" dirty="0"/>
              <a:t>Indicadores e instructivos actualmente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517924" y="2387111"/>
            <a:ext cx="2703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INDICADORES PROYECTO (METODOLOGÍA)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282395" y="2440553"/>
            <a:ext cx="2703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INDICADORES TFG/TESIS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7571976" y="2387111"/>
            <a:ext cx="3635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INSTRUCTIVO DE EVALUACIÓN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07CF3F1-5347-B1E7-6C01-652E2DC31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07" y="3006852"/>
            <a:ext cx="2759466" cy="275946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E74B1CA-9D74-EAA9-9F62-67B02241C787}"/>
              </a:ext>
            </a:extLst>
          </p:cNvPr>
          <p:cNvSpPr txBox="1"/>
          <p:nvPr/>
        </p:nvSpPr>
        <p:spPr>
          <a:xfrm>
            <a:off x="426118" y="3006852"/>
            <a:ext cx="2703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https://info.unae.edu.py/3Ki9IOC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9555A1-FB1A-9F4B-5837-A1DAEB0D97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932" y="3033442"/>
            <a:ext cx="2851564" cy="2851564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68FF4196-69EA-0B6F-7FC8-A9B2AD330AA0}"/>
              </a:ext>
            </a:extLst>
          </p:cNvPr>
          <p:cNvSpPr txBox="1"/>
          <p:nvPr/>
        </p:nvSpPr>
        <p:spPr>
          <a:xfrm>
            <a:off x="4100317" y="2970533"/>
            <a:ext cx="2703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https://info.unae.edu.py/3Ki9IOC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2557B1C-A52E-993C-E02B-8A656CF732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1699" y="3081003"/>
            <a:ext cx="2756442" cy="2756442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8014B650-776A-659E-A3A8-0957226F615E}"/>
              </a:ext>
            </a:extLst>
          </p:cNvPr>
          <p:cNvSpPr txBox="1"/>
          <p:nvPr/>
        </p:nvSpPr>
        <p:spPr>
          <a:xfrm>
            <a:off x="7981472" y="2970532"/>
            <a:ext cx="2703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https://info.unae.edu.py/3Mi11Et</a:t>
            </a:r>
          </a:p>
        </p:txBody>
      </p:sp>
    </p:spTree>
    <p:extLst>
      <p:ext uri="{BB962C8B-B14F-4D97-AF65-F5344CB8AC3E}">
        <p14:creationId xmlns:p14="http://schemas.microsoft.com/office/powerpoint/2010/main" val="1363466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8538" y="2002906"/>
            <a:ext cx="11355355" cy="3763412"/>
          </a:xfrm>
        </p:spPr>
        <p:txBody>
          <a:bodyPr/>
          <a:lstStyle/>
          <a:p>
            <a:endParaRPr lang="es-PY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34F8F69-E6C5-5613-26EC-4FC9D5C6D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0" y="1650375"/>
            <a:ext cx="5126658" cy="513805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0BEA58F-6926-1835-DE70-7E0FB5AF3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861" y="1650375"/>
            <a:ext cx="5140618" cy="403375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D2FDCD9-98D2-17BE-1DF9-7D562F5406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6078" y="5766319"/>
            <a:ext cx="5468609" cy="3675856"/>
          </a:xfrm>
          <a:prstGeom prst="rect">
            <a:avLst/>
          </a:prstGeom>
        </p:spPr>
      </p:pic>
      <p:sp>
        <p:nvSpPr>
          <p:cNvPr id="7" name="Flecha derecha 6"/>
          <p:cNvSpPr/>
          <p:nvPr/>
        </p:nvSpPr>
        <p:spPr>
          <a:xfrm rot="10800000">
            <a:off x="8488018" y="3667254"/>
            <a:ext cx="487017" cy="3279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 derecha 7"/>
          <p:cNvSpPr/>
          <p:nvPr/>
        </p:nvSpPr>
        <p:spPr>
          <a:xfrm>
            <a:off x="4952569" y="4840357"/>
            <a:ext cx="487017" cy="3279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610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735068"/>
            <a:ext cx="5113955" cy="504341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955" y="2673625"/>
            <a:ext cx="5477639" cy="205768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3955" y="4731312"/>
            <a:ext cx="5487166" cy="1848108"/>
          </a:xfrm>
          <a:prstGeom prst="rect">
            <a:avLst/>
          </a:prstGeom>
        </p:spPr>
      </p:pic>
      <p:sp>
        <p:nvSpPr>
          <p:cNvPr id="6" name="Flecha derecha 5"/>
          <p:cNvSpPr/>
          <p:nvPr/>
        </p:nvSpPr>
        <p:spPr>
          <a:xfrm>
            <a:off x="5327375" y="4164638"/>
            <a:ext cx="1202634" cy="113334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2003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8538" y="2002906"/>
            <a:ext cx="11355355" cy="37634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dirty="0"/>
              <a:t>Resultados de la validación: contenido y pruebas piloto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¿Cómo se llegó a los indicadores? </a:t>
            </a:r>
            <a:r>
              <a:rPr lang="es-ES" dirty="0">
                <a:sym typeface="Wingdings" panose="05000000000000000000" pitchFamily="2" charset="2"/>
              </a:rPr>
              <a:t> Análisis de programas de proyecto y TFG/Tesis + objetivos asignaturas + estructuras proyectos de investigación + grupos de discusión con docentes de Metodología y TFG + aportaciones de investigadores SISNI-CONACYT.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sym typeface="Wingdings" panose="05000000000000000000" pitchFamily="2" charset="2"/>
              </a:rPr>
              <a:t>Paneles de expertos 1  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ES" dirty="0">
                <a:sym typeface="Wingdings" panose="05000000000000000000" pitchFamily="2" charset="2"/>
              </a:rPr>
              <a:t>“quizás es necesario enfatizar entre la coherencia que debe haber en metodología, preguntas, objetivos y teoría”.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ES" dirty="0">
                <a:sym typeface="Wingdings" panose="05000000000000000000" pitchFamily="2" charset="2"/>
              </a:rPr>
              <a:t>“el concepto descriptivo (apartado resultados) hay que enfatizarlo con el concepto de capacitad interpretativa y que no se confunda con el tipo de investigación descriptiva”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ES" dirty="0">
                <a:sym typeface="Wingdings" panose="05000000000000000000" pitchFamily="2" charset="2"/>
              </a:rPr>
              <a:t>“es fundamental tener en cuenta la tipología de la carrera, si es más enfocado en lo científico o en lo técnico. No todas las áreas se pueden medir igual”.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ES" dirty="0">
                <a:sym typeface="Wingdings" panose="05000000000000000000" pitchFamily="2" charset="2"/>
              </a:rPr>
              <a:t>“se deben pensar en indicadores compuestos porque hay indicadores que tienen varios elementos en un mismo indicador”</a:t>
            </a:r>
          </a:p>
          <a:p>
            <a:pPr marL="971550" lvl="1" indent="-514350">
              <a:buFont typeface="+mj-lt"/>
              <a:buAutoNum type="arabicPeriod"/>
            </a:pP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66506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8538" y="2002906"/>
            <a:ext cx="11355355" cy="3763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Resultados de la validación: contenido y pruebas piloto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sym typeface="Wingdings" panose="05000000000000000000" pitchFamily="2" charset="2"/>
              </a:rPr>
              <a:t>Paneles de expertos 2  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ES" dirty="0">
                <a:sym typeface="Wingdings" panose="05000000000000000000" pitchFamily="2" charset="2"/>
              </a:rPr>
              <a:t>Evaluación de la suficiencia, pertinencia y claridad de cada ítem del instrumento de evaluación</a:t>
            </a:r>
          </a:p>
          <a:p>
            <a:pPr marL="457200" lvl="1" indent="0">
              <a:buNone/>
            </a:pPr>
            <a:endParaRPr lang="es-ES" dirty="0">
              <a:sym typeface="Wingdings" panose="05000000000000000000" pitchFamily="2" charset="2"/>
            </a:endParaRPr>
          </a:p>
          <a:p>
            <a:pPr marL="971550" lvl="1" indent="-514350">
              <a:buFont typeface="+mj-lt"/>
              <a:buAutoNum type="arabicPeriod"/>
            </a:pPr>
            <a:endParaRPr lang="es-PY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218432"/>
              </p:ext>
            </p:extLst>
          </p:nvPr>
        </p:nvGraphicFramePr>
        <p:xfrm>
          <a:off x="2886767" y="3734318"/>
          <a:ext cx="2480363" cy="20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6268">
                  <a:extLst>
                    <a:ext uri="{9D8B030D-6E8A-4147-A177-3AD203B41FA5}">
                      <a16:colId xmlns:a16="http://schemas.microsoft.com/office/drawing/2014/main" val="2649255492"/>
                    </a:ext>
                  </a:extLst>
                </a:gridCol>
                <a:gridCol w="964095">
                  <a:extLst>
                    <a:ext uri="{9D8B030D-6E8A-4147-A177-3AD203B41FA5}">
                      <a16:colId xmlns:a16="http://schemas.microsoft.com/office/drawing/2014/main" val="38157907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300" dirty="0"/>
                        <a:t>Indicador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300" dirty="0"/>
                        <a:t>Respuesta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687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300" dirty="0"/>
                        <a:t>Media</a:t>
                      </a:r>
                      <a:r>
                        <a:rPr lang="es-ES" sz="1300" baseline="0" dirty="0"/>
                        <a:t> años de experiencia investigando</a:t>
                      </a:r>
                      <a:endParaRPr lang="es-E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300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217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300" dirty="0"/>
                        <a:t>Media</a:t>
                      </a:r>
                      <a:r>
                        <a:rPr lang="es-ES" sz="1300" baseline="0" dirty="0"/>
                        <a:t> a</a:t>
                      </a:r>
                      <a:r>
                        <a:rPr lang="es-ES" sz="1300" dirty="0"/>
                        <a:t>ños</a:t>
                      </a:r>
                      <a:r>
                        <a:rPr lang="es-ES" sz="1300" baseline="0" dirty="0"/>
                        <a:t> docente</a:t>
                      </a:r>
                      <a:endParaRPr lang="es-E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300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074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300" dirty="0"/>
                        <a:t>Media  edad expertas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300" dirty="0"/>
                        <a:t>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679295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751549"/>
              </p:ext>
            </p:extLst>
          </p:nvPr>
        </p:nvGraphicFramePr>
        <p:xfrm>
          <a:off x="6418473" y="3734318"/>
          <a:ext cx="2480363" cy="216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6268">
                  <a:extLst>
                    <a:ext uri="{9D8B030D-6E8A-4147-A177-3AD203B41FA5}">
                      <a16:colId xmlns:a16="http://schemas.microsoft.com/office/drawing/2014/main" val="2649255492"/>
                    </a:ext>
                  </a:extLst>
                </a:gridCol>
                <a:gridCol w="964095">
                  <a:extLst>
                    <a:ext uri="{9D8B030D-6E8A-4147-A177-3AD203B41FA5}">
                      <a16:colId xmlns:a16="http://schemas.microsoft.com/office/drawing/2014/main" val="38157907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300" dirty="0"/>
                        <a:t>Indicador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300" dirty="0"/>
                        <a:t>Respuesta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687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300" dirty="0"/>
                        <a:t>Suficiencia</a:t>
                      </a:r>
                      <a:r>
                        <a:rPr lang="es-ES" sz="1300" baseline="0" dirty="0"/>
                        <a:t> + claridad + pertinencia</a:t>
                      </a:r>
                      <a:endParaRPr lang="es-E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300" dirty="0"/>
                        <a:t>3,90</a:t>
                      </a:r>
                      <a:r>
                        <a:rPr lang="es-ES" sz="1300" baseline="0" dirty="0"/>
                        <a:t> de </a:t>
                      </a:r>
                      <a:r>
                        <a:rPr lang="es-ES" sz="13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217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300" dirty="0"/>
                        <a:t>Suficiencia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300" dirty="0"/>
                        <a:t>3,89 de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074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300" dirty="0"/>
                        <a:t>Pertinencia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300" dirty="0"/>
                        <a:t>3,89</a:t>
                      </a:r>
                      <a:r>
                        <a:rPr lang="es-ES" sz="1300" baseline="0" dirty="0"/>
                        <a:t> de 4</a:t>
                      </a:r>
                      <a:endParaRPr lang="es-E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679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300" dirty="0"/>
                        <a:t>Claridad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300" dirty="0"/>
                        <a:t>3,93 de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579313"/>
                  </a:ext>
                </a:extLst>
              </a:tr>
            </a:tbl>
          </a:graphicData>
        </a:graphic>
      </p:graphicFrame>
      <p:sp>
        <p:nvSpPr>
          <p:cNvPr id="6" name="Flecha derecha 5"/>
          <p:cNvSpPr/>
          <p:nvPr/>
        </p:nvSpPr>
        <p:spPr>
          <a:xfrm rot="10800000">
            <a:off x="9114183" y="4234069"/>
            <a:ext cx="487017" cy="3279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9712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8660" y="1694792"/>
            <a:ext cx="10802619" cy="40699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/>
              <a:t>Resultados de la validación: contenido y pruebas piloto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sym typeface="Wingdings" panose="05000000000000000000" pitchFamily="2" charset="2"/>
              </a:rPr>
              <a:t>Paneles de expertos 2  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ES" dirty="0">
                <a:sym typeface="Wingdings" panose="05000000000000000000" pitchFamily="2" charset="2"/>
              </a:rPr>
              <a:t>Evaluación de la suficiencia, pertinencia y claridad de cada ítem del instrumento de evaluación</a:t>
            </a:r>
          </a:p>
          <a:p>
            <a:pPr marL="971550" lvl="1" indent="-514350">
              <a:buFont typeface="+mj-lt"/>
              <a:buAutoNum type="arabicPeriod"/>
            </a:pPr>
            <a:endParaRPr lang="es-ES" dirty="0">
              <a:sym typeface="Wingdings" panose="05000000000000000000" pitchFamily="2" charset="2"/>
            </a:endParaRPr>
          </a:p>
          <a:p>
            <a:pPr marL="971550" lvl="1" indent="-514350">
              <a:buFont typeface="+mj-lt"/>
              <a:buAutoNum type="arabicPeriod"/>
            </a:pPr>
            <a:endParaRPr lang="es-ES" dirty="0">
              <a:sym typeface="Wingdings" panose="05000000000000000000" pitchFamily="2" charset="2"/>
            </a:endParaRPr>
          </a:p>
          <a:p>
            <a:pPr marL="971550" lvl="1" indent="-514350">
              <a:buFont typeface="+mj-lt"/>
              <a:buAutoNum type="arabicPeriod"/>
            </a:pPr>
            <a:endParaRPr lang="es-ES" dirty="0">
              <a:sym typeface="Wingdings" panose="05000000000000000000" pitchFamily="2" charset="2"/>
            </a:endParaRPr>
          </a:p>
          <a:p>
            <a:pPr marL="971550" lvl="1" indent="-514350">
              <a:buFont typeface="+mj-lt"/>
              <a:buAutoNum type="arabicPeriod"/>
            </a:pPr>
            <a:endParaRPr lang="es-ES" dirty="0">
              <a:sym typeface="Wingdings" panose="05000000000000000000" pitchFamily="2" charset="2"/>
            </a:endParaRPr>
          </a:p>
          <a:p>
            <a:pPr lvl="1"/>
            <a:r>
              <a:rPr lang="es-PY" sz="2000" dirty="0">
                <a:sym typeface="Wingdings" panose="05000000000000000000" pitchFamily="2" charset="2"/>
              </a:rPr>
              <a:t>“</a:t>
            </a:r>
            <a:r>
              <a:rPr lang="es-ES" sz="2000" dirty="0">
                <a:sym typeface="Wingdings" panose="05000000000000000000" pitchFamily="2" charset="2"/>
              </a:rPr>
              <a:t>interrelaciones de conceptos que dan cuenta de proposiciones" no termino de comprender esa frase”</a:t>
            </a:r>
          </a:p>
          <a:p>
            <a:pPr lvl="1"/>
            <a:r>
              <a:rPr lang="es-ES" sz="2000" dirty="0">
                <a:sym typeface="Wingdings" panose="05000000000000000000" pitchFamily="2" charset="2"/>
              </a:rPr>
              <a:t>“¿proposiciones serían principios orientadores?”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069606"/>
              </p:ext>
            </p:extLst>
          </p:nvPr>
        </p:nvGraphicFramePr>
        <p:xfrm>
          <a:off x="904906" y="3148715"/>
          <a:ext cx="9034224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6621">
                  <a:extLst>
                    <a:ext uri="{9D8B030D-6E8A-4147-A177-3AD203B41FA5}">
                      <a16:colId xmlns:a16="http://schemas.microsoft.com/office/drawing/2014/main" val="2649255492"/>
                    </a:ext>
                  </a:extLst>
                </a:gridCol>
                <a:gridCol w="1267603">
                  <a:extLst>
                    <a:ext uri="{9D8B030D-6E8A-4147-A177-3AD203B41FA5}">
                      <a16:colId xmlns:a16="http://schemas.microsoft.com/office/drawing/2014/main" val="3815790756"/>
                    </a:ext>
                  </a:extLst>
                </a:gridCol>
              </a:tblGrid>
              <a:tr h="281782">
                <a:tc>
                  <a:txBody>
                    <a:bodyPr/>
                    <a:lstStyle/>
                    <a:p>
                      <a:r>
                        <a:rPr lang="es-ES" sz="1300" dirty="0"/>
                        <a:t>Indicador</a:t>
                      </a:r>
                      <a:r>
                        <a:rPr lang="es-ES" sz="1300" baseline="0" dirty="0"/>
                        <a:t> crítico</a:t>
                      </a:r>
                      <a:endParaRPr lang="es-E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300" dirty="0"/>
                        <a:t>Respuesta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687905"/>
                  </a:ext>
                </a:extLst>
              </a:tr>
              <a:tr h="1111686">
                <a:tc>
                  <a:txBody>
                    <a:bodyPr/>
                    <a:lstStyle/>
                    <a:p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Marco teórico: se presentan ítems generados a partir de las interrelaciones de conceptos que dan cuenta de proposiciones. Estas proposiciones resultan esclarecedoras de la información que se presenta a continuación,  son exhaustivas para el tema tratado  y guardan relación con este. </a:t>
                      </a:r>
                      <a:endParaRPr lang="es-E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300" baseline="0" dirty="0"/>
                        <a:t>2,5 de </a:t>
                      </a:r>
                      <a:r>
                        <a:rPr lang="es-ES" sz="13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217816"/>
                  </a:ext>
                </a:extLst>
              </a:tr>
            </a:tbl>
          </a:graphicData>
        </a:graphic>
      </p:graphicFrame>
      <p:sp>
        <p:nvSpPr>
          <p:cNvPr id="6" name="Flecha derecha 5"/>
          <p:cNvSpPr/>
          <p:nvPr/>
        </p:nvSpPr>
        <p:spPr>
          <a:xfrm>
            <a:off x="109807" y="3070281"/>
            <a:ext cx="617705" cy="39847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 derecha 6"/>
          <p:cNvSpPr/>
          <p:nvPr/>
        </p:nvSpPr>
        <p:spPr>
          <a:xfrm rot="13273719">
            <a:off x="9213575" y="3723860"/>
            <a:ext cx="487017" cy="3279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 derecha 7"/>
          <p:cNvSpPr/>
          <p:nvPr/>
        </p:nvSpPr>
        <p:spPr>
          <a:xfrm>
            <a:off x="264559" y="4844246"/>
            <a:ext cx="617705" cy="39847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7743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8660" y="1694792"/>
            <a:ext cx="10494505" cy="40699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600" dirty="0"/>
              <a:t>Resultados de la validación: contenido y pruebas piloto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600" dirty="0">
                <a:sym typeface="Wingdings" panose="05000000000000000000" pitchFamily="2" charset="2"/>
              </a:rPr>
              <a:t>Paneles de expertos 2  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ES" sz="1600" dirty="0">
                <a:sym typeface="Wingdings" panose="05000000000000000000" pitchFamily="2" charset="2"/>
              </a:rPr>
              <a:t>Evaluación de la suficiencia, pertinencia y claridad de cada ítem del instrumento de evaluación</a:t>
            </a:r>
          </a:p>
          <a:p>
            <a:pPr lvl="1"/>
            <a:r>
              <a:rPr lang="es-PY" sz="1600" dirty="0">
                <a:sym typeface="Wingdings" panose="05000000000000000000" pitchFamily="2" charset="2"/>
              </a:rPr>
              <a:t>“</a:t>
            </a:r>
            <a:r>
              <a:rPr lang="es-ES" sz="1600" dirty="0">
                <a:sym typeface="Wingdings" panose="05000000000000000000" pitchFamily="2" charset="2"/>
              </a:rPr>
              <a:t>Es pertinente y necesario que se pida el formato como forma de aceptar la investigación para su posterior corrección.”  sobre formato</a:t>
            </a:r>
          </a:p>
          <a:p>
            <a:pPr lvl="1"/>
            <a:r>
              <a:rPr lang="es-ES" sz="1600" dirty="0">
                <a:sym typeface="Wingdings" panose="05000000000000000000" pitchFamily="2" charset="2"/>
              </a:rPr>
              <a:t>“Se podría agregar que  utiliza vocabulario preciso que refleja con exactitud los conceptos teóricos abordados o que evita ambigüedades ”  sobre léxico 1</a:t>
            </a:r>
          </a:p>
          <a:p>
            <a:pPr lvl="1"/>
            <a:r>
              <a:rPr lang="es-ES" sz="1600" dirty="0">
                <a:sym typeface="Wingdings" panose="05000000000000000000" pitchFamily="2" charset="2"/>
              </a:rPr>
              <a:t>“Tanto este ítem como el anterior hacen que me cuestione si en realidad ¿no serían esas características básicas del texto para estar sujeto a corrección?”  sobre léxico 1 y 2</a:t>
            </a:r>
          </a:p>
          <a:p>
            <a:pPr lvl="1"/>
            <a:r>
              <a:rPr lang="es-ES" sz="1600" dirty="0">
                <a:sym typeface="Wingdings" panose="05000000000000000000" pitchFamily="2" charset="2"/>
              </a:rPr>
              <a:t>“agregaría que tiene relación con el objeto de estudio y los objetivos”  sobre introducción</a:t>
            </a:r>
          </a:p>
          <a:p>
            <a:pPr lvl="1"/>
            <a:r>
              <a:rPr lang="es-ES" sz="1600" dirty="0">
                <a:sym typeface="Wingdings" panose="05000000000000000000" pitchFamily="2" charset="2"/>
              </a:rPr>
              <a:t>“agregaría ¿Los resultados se presentan en función de los objetivos planteados?” sobre resultados</a:t>
            </a:r>
          </a:p>
          <a:p>
            <a:pPr lvl="1"/>
            <a:r>
              <a:rPr lang="es-ES" sz="1600" dirty="0">
                <a:sym typeface="Wingdings" panose="05000000000000000000" pitchFamily="2" charset="2"/>
              </a:rPr>
              <a:t>“agregaría que expone futuros trabajos o que intenta llenar vacío en investigación”  sobre discusión</a:t>
            </a:r>
          </a:p>
          <a:p>
            <a:pPr lvl="1"/>
            <a:r>
              <a:rPr lang="es-ES" sz="1600" dirty="0">
                <a:sym typeface="Wingdings" panose="05000000000000000000" pitchFamily="2" charset="2"/>
              </a:rPr>
              <a:t>“</a:t>
            </a:r>
            <a:r>
              <a:rPr lang="es-ES" sz="1600" dirty="0"/>
              <a:t>Quizás este aspecto ya está abarcado en los demás ítems” </a:t>
            </a:r>
            <a:r>
              <a:rPr lang="es-ES" sz="1600" dirty="0">
                <a:sym typeface="Wingdings" panose="05000000000000000000" pitchFamily="2" charset="2"/>
              </a:rPr>
              <a:t> sobre redacción general</a:t>
            </a:r>
          </a:p>
          <a:p>
            <a:pPr lvl="1"/>
            <a:r>
              <a:rPr lang="es-ES" sz="1600" dirty="0">
                <a:sym typeface="Wingdings" panose="05000000000000000000" pitchFamily="2" charset="2"/>
              </a:rPr>
              <a:t>“¿Cómo se analiza el indicador ´actualidad del tema´?”  sobre actualidad del tema y proyección</a:t>
            </a:r>
          </a:p>
          <a:p>
            <a:pPr lvl="1"/>
            <a:endParaRPr lang="es-ES" sz="16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4523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8538" y="2002906"/>
            <a:ext cx="11355355" cy="3763412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Resultados de la validación: constructo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730446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8538" y="2002906"/>
            <a:ext cx="11355355" cy="37634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/>
              <a:t>¿POR QUÉ LA ESTANCIA?</a:t>
            </a:r>
          </a:p>
          <a:p>
            <a:r>
              <a:rPr lang="es-ES" dirty="0"/>
              <a:t>Paraguay: últimos lugares del mundo en indicadores científicos (Dávalos, 2019; RICYT, 2024).</a:t>
            </a:r>
          </a:p>
          <a:p>
            <a:r>
              <a:rPr lang="es-ES" dirty="0"/>
              <a:t>Esfuerzos del CONACYT, pero persisten desafíos (Dávalos, 2019, Espínola, 2022; CONACYT, 2022; </a:t>
            </a:r>
            <a:r>
              <a:rPr lang="es-ES" dirty="0" err="1"/>
              <a:t>Esteche</a:t>
            </a:r>
            <a:r>
              <a:rPr lang="es-ES" dirty="0"/>
              <a:t> y Denis, 2023; </a:t>
            </a:r>
            <a:r>
              <a:rPr lang="es-ES" dirty="0" err="1"/>
              <a:t>Esteche</a:t>
            </a:r>
            <a:r>
              <a:rPr lang="es-ES" dirty="0"/>
              <a:t> y Denis, 2024).</a:t>
            </a:r>
          </a:p>
          <a:p>
            <a:pPr lvl="1"/>
            <a:r>
              <a:rPr lang="es-ES" dirty="0"/>
              <a:t>Desafíos: disponibilidad de recursos humanos cualificados para la investigación científica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se traslada al espacio universitario en los procesos de formación local (Soto y Aparicio, 2019; Díaz-Villalba y Castelló, 2024).</a:t>
            </a:r>
          </a:p>
          <a:p>
            <a:r>
              <a:rPr lang="es-ES" dirty="0"/>
              <a:t>Debate científico</a:t>
            </a:r>
            <a:r>
              <a:rPr lang="es-ES" dirty="0">
                <a:sym typeface="Wingdings" panose="05000000000000000000" pitchFamily="2" charset="2"/>
              </a:rPr>
              <a:t> </a:t>
            </a:r>
            <a:r>
              <a:rPr lang="es-ES" dirty="0"/>
              <a:t>indicadores de evaluación y la ciencia abierta en contexto profesional (</a:t>
            </a:r>
            <a:r>
              <a:rPr lang="es-ES" dirty="0" err="1"/>
              <a:t>Ràfols</a:t>
            </a:r>
            <a:r>
              <a:rPr lang="es-ES" dirty="0"/>
              <a:t>, 2023).</a:t>
            </a:r>
          </a:p>
          <a:p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72502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8782" y="1784245"/>
            <a:ext cx="11355355" cy="4129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Propuesta de mejora de indicadores: creación de dimensiones y peso</a:t>
            </a:r>
            <a:r>
              <a:rPr lang="es-ES" b="1" dirty="0">
                <a:solidFill>
                  <a:srgbClr val="FF0000"/>
                </a:solidFill>
              </a:rPr>
              <a:t>*</a:t>
            </a:r>
          </a:p>
          <a:p>
            <a:r>
              <a:rPr lang="es-ES" dirty="0"/>
              <a:t>Estructura y formalismos </a:t>
            </a:r>
            <a:r>
              <a:rPr lang="es-ES" dirty="0">
                <a:sym typeface="Wingdings" panose="05000000000000000000" pitchFamily="2" charset="2"/>
              </a:rPr>
              <a:t> 10%</a:t>
            </a:r>
            <a:endParaRPr lang="es-ES" dirty="0"/>
          </a:p>
          <a:p>
            <a:r>
              <a:rPr lang="es-ES" dirty="0"/>
              <a:t>Calidad en la redacción </a:t>
            </a:r>
            <a:r>
              <a:rPr lang="es-ES" dirty="0">
                <a:sym typeface="Wingdings" panose="05000000000000000000" pitchFamily="2" charset="2"/>
              </a:rPr>
              <a:t> 20%</a:t>
            </a:r>
            <a:endParaRPr lang="es-ES" dirty="0"/>
          </a:p>
          <a:p>
            <a:r>
              <a:rPr lang="es-ES" dirty="0"/>
              <a:t>Conocimiento del área temática </a:t>
            </a:r>
            <a:r>
              <a:rPr lang="es-ES" dirty="0">
                <a:sym typeface="Wingdings" panose="05000000000000000000" pitchFamily="2" charset="2"/>
              </a:rPr>
              <a:t> 20%</a:t>
            </a:r>
            <a:endParaRPr lang="es-ES" dirty="0"/>
          </a:p>
          <a:p>
            <a:r>
              <a:rPr lang="es-ES" dirty="0"/>
              <a:t>Generación de conocimiento temático </a:t>
            </a:r>
            <a:r>
              <a:rPr lang="es-ES" dirty="0">
                <a:sym typeface="Wingdings" panose="05000000000000000000" pitchFamily="2" charset="2"/>
              </a:rPr>
              <a:t> 20%</a:t>
            </a:r>
            <a:endParaRPr lang="es-ES" dirty="0"/>
          </a:p>
          <a:p>
            <a:r>
              <a:rPr lang="es-ES" dirty="0"/>
              <a:t>Rigor metodológico </a:t>
            </a:r>
            <a:r>
              <a:rPr lang="es-ES" dirty="0">
                <a:sym typeface="Wingdings" panose="05000000000000000000" pitchFamily="2" charset="2"/>
              </a:rPr>
              <a:t> 20%</a:t>
            </a:r>
            <a:endParaRPr lang="es-PY" dirty="0"/>
          </a:p>
          <a:p>
            <a:r>
              <a:rPr lang="es-PY" dirty="0"/>
              <a:t>Ética </a:t>
            </a:r>
            <a:r>
              <a:rPr lang="es-PY" dirty="0">
                <a:sym typeface="Wingdings" panose="05000000000000000000" pitchFamily="2" charset="2"/>
              </a:rPr>
              <a:t> 10%</a:t>
            </a:r>
          </a:p>
          <a:p>
            <a:pPr marL="0" indent="0">
              <a:buNone/>
            </a:pPr>
            <a:r>
              <a:rPr lang="es-PY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* El peso se debe decidir según el nivel educativo y su objetivo: grado, maestría o doctorado</a:t>
            </a:r>
            <a:endParaRPr lang="es-E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746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8782" y="1784245"/>
            <a:ext cx="11355355" cy="41295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dirty="0"/>
              <a:t>Propuesta de mejora de indicadores: creación de dimensiones y peso*</a:t>
            </a:r>
          </a:p>
          <a:p>
            <a:pPr marL="0" indent="0">
              <a:buNone/>
            </a:pPr>
            <a:endParaRPr lang="es-PY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s-PY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s-PY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s-PY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s-PY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s-PY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s-PY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s-PY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s-PY" sz="17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s-PY" sz="17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s-PY" sz="1700" dirty="0">
                <a:sym typeface="Wingdings" panose="05000000000000000000" pitchFamily="2" charset="2"/>
              </a:rPr>
              <a:t>* El peso se debe decidir según el nivel educativo y su objetivo: grado, maestría o doctorado</a:t>
            </a:r>
            <a:endParaRPr lang="es-ES" sz="17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447974"/>
              </p:ext>
            </p:extLst>
          </p:nvPr>
        </p:nvGraphicFramePr>
        <p:xfrm>
          <a:off x="149087" y="2071386"/>
          <a:ext cx="11605050" cy="3464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2470">
                  <a:extLst>
                    <a:ext uri="{9D8B030D-6E8A-4147-A177-3AD203B41FA5}">
                      <a16:colId xmlns:a16="http://schemas.microsoft.com/office/drawing/2014/main" val="1412708729"/>
                    </a:ext>
                  </a:extLst>
                </a:gridCol>
                <a:gridCol w="6669156">
                  <a:extLst>
                    <a:ext uri="{9D8B030D-6E8A-4147-A177-3AD203B41FA5}">
                      <a16:colId xmlns:a16="http://schemas.microsoft.com/office/drawing/2014/main" val="1647891877"/>
                    </a:ext>
                  </a:extLst>
                </a:gridCol>
                <a:gridCol w="2073424">
                  <a:extLst>
                    <a:ext uri="{9D8B030D-6E8A-4147-A177-3AD203B41FA5}">
                      <a16:colId xmlns:a16="http://schemas.microsoft.com/office/drawing/2014/main" val="4098219308"/>
                    </a:ext>
                  </a:extLst>
                </a:gridCol>
              </a:tblGrid>
              <a:tr h="391716">
                <a:tc>
                  <a:txBody>
                    <a:bodyPr/>
                    <a:lstStyle/>
                    <a:p>
                      <a:r>
                        <a:rPr lang="es-ES" sz="1600" dirty="0"/>
                        <a:t>Dimensión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Indicadores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Peso*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114613"/>
                  </a:ext>
                </a:extLst>
              </a:tr>
              <a:tr h="454398">
                <a:tc>
                  <a:txBody>
                    <a:bodyPr/>
                    <a:lstStyle/>
                    <a:p>
                      <a:r>
                        <a:rPr lang="es-ES" sz="1600" dirty="0"/>
                        <a:t>Estructura y formalismos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Formato, resumen, introducción, citación y referenciación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364083"/>
                  </a:ext>
                </a:extLst>
              </a:tr>
              <a:tr h="611721">
                <a:tc>
                  <a:txBody>
                    <a:bodyPr/>
                    <a:lstStyle/>
                    <a:p>
                      <a:r>
                        <a:rPr lang="es-ES" sz="1600" dirty="0"/>
                        <a:t>Calidad en la redacción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Léxico,</a:t>
                      </a:r>
                      <a:r>
                        <a:rPr lang="es-ES" sz="1600" baseline="0" dirty="0"/>
                        <a:t> introducción, revisión literatura, marco metodológico, resultados, discusiones y conclusiones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410550"/>
                  </a:ext>
                </a:extLst>
              </a:tr>
              <a:tr h="391716">
                <a:tc>
                  <a:txBody>
                    <a:bodyPr/>
                    <a:lstStyle/>
                    <a:p>
                      <a:r>
                        <a:rPr lang="es-ES" sz="1600" dirty="0"/>
                        <a:t>Conocimiento del área temática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Revisión literatura,</a:t>
                      </a:r>
                      <a:r>
                        <a:rPr lang="es-ES" sz="1600" baseline="0" dirty="0"/>
                        <a:t> objetivos, preguntas/problema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963533"/>
                  </a:ext>
                </a:extLst>
              </a:tr>
              <a:tr h="611721">
                <a:tc>
                  <a:txBody>
                    <a:bodyPr/>
                    <a:lstStyle/>
                    <a:p>
                      <a:r>
                        <a:rPr lang="es-ES" sz="1600" dirty="0"/>
                        <a:t>Generación de conocimiento temático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Revisión de la literatura, resultados, discusiones</a:t>
                      </a:r>
                      <a:r>
                        <a:rPr lang="es-ES" sz="1600" baseline="0" dirty="0"/>
                        <a:t>, conclusiones, actualidad del tema y proyección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073928"/>
                  </a:ext>
                </a:extLst>
              </a:tr>
              <a:tr h="391716">
                <a:tc>
                  <a:txBody>
                    <a:bodyPr/>
                    <a:lstStyle/>
                    <a:p>
                      <a:r>
                        <a:rPr lang="es-ES" sz="1600" dirty="0"/>
                        <a:t>Rigor metodológico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Objetivos,</a:t>
                      </a:r>
                      <a:r>
                        <a:rPr lang="es-ES" sz="1600" baseline="0" dirty="0"/>
                        <a:t> preguntas/problema, marco metodológico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971087"/>
                  </a:ext>
                </a:extLst>
              </a:tr>
              <a:tr h="611721">
                <a:tc>
                  <a:txBody>
                    <a:bodyPr/>
                    <a:lstStyle/>
                    <a:p>
                      <a:r>
                        <a:rPr lang="es-ES" sz="1600" dirty="0"/>
                        <a:t>Ética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Citación y referenciación, cumplimiento</a:t>
                      </a:r>
                      <a:r>
                        <a:rPr lang="es-ES" sz="1600" baseline="0" dirty="0"/>
                        <a:t> validación de instrumentos, seguimiento procesual, declaración de originalidad y responsabilidad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392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151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9024" y="1734550"/>
            <a:ext cx="11355355" cy="949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Propuesta de mejora de proceso de evaluación (evaluación, auto evaluación, coevaluación/agente externo)</a:t>
            </a:r>
          </a:p>
          <a:p>
            <a:pPr marL="0" indent="0">
              <a:buNone/>
            </a:pPr>
            <a:endParaRPr lang="es-PY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806727" y="3096254"/>
            <a:ext cx="1808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1. Evaluación y autoevaluación</a:t>
            </a:r>
          </a:p>
        </p:txBody>
      </p:sp>
      <p:sp>
        <p:nvSpPr>
          <p:cNvPr id="4" name="Flecha derecha 3"/>
          <p:cNvSpPr/>
          <p:nvPr/>
        </p:nvSpPr>
        <p:spPr>
          <a:xfrm>
            <a:off x="2395330" y="3245485"/>
            <a:ext cx="467139" cy="347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3095212" y="3100937"/>
            <a:ext cx="1808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2. Evaluación y coevaluación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383697" y="2971573"/>
            <a:ext cx="1808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3. Evaluación externa y agente del medio</a:t>
            </a:r>
          </a:p>
        </p:txBody>
      </p:sp>
      <p:sp>
        <p:nvSpPr>
          <p:cNvPr id="7" name="Flecha derecha 6"/>
          <p:cNvSpPr/>
          <p:nvPr/>
        </p:nvSpPr>
        <p:spPr>
          <a:xfrm>
            <a:off x="4745935" y="3245485"/>
            <a:ext cx="467139" cy="347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errar llave 7"/>
          <p:cNvSpPr/>
          <p:nvPr/>
        </p:nvSpPr>
        <p:spPr>
          <a:xfrm rot="5400000">
            <a:off x="1439876" y="3052315"/>
            <a:ext cx="373780" cy="172550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819978" y="4155273"/>
            <a:ext cx="1808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Proceso</a:t>
            </a:r>
            <a:r>
              <a:rPr lang="es-ES" dirty="0"/>
              <a:t> de investigación</a:t>
            </a:r>
          </a:p>
        </p:txBody>
      </p:sp>
      <p:sp>
        <p:nvSpPr>
          <p:cNvPr id="10" name="Cerrar llave 9"/>
          <p:cNvSpPr/>
          <p:nvPr/>
        </p:nvSpPr>
        <p:spPr>
          <a:xfrm rot="5400000">
            <a:off x="4501715" y="3112821"/>
            <a:ext cx="488439" cy="21995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3999672" y="4456822"/>
            <a:ext cx="1808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Resultado</a:t>
            </a:r>
            <a:r>
              <a:rPr lang="es-ES" dirty="0"/>
              <a:t> de investigación</a:t>
            </a:r>
          </a:p>
        </p:txBody>
      </p:sp>
      <p:sp>
        <p:nvSpPr>
          <p:cNvPr id="12" name="Cerrar llave 11"/>
          <p:cNvSpPr/>
          <p:nvPr/>
        </p:nvSpPr>
        <p:spPr>
          <a:xfrm>
            <a:off x="7192618" y="2455288"/>
            <a:ext cx="894522" cy="242041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8342243" y="3520961"/>
            <a:ext cx="20176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Ciencia abierta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Evaluación </a:t>
            </a:r>
            <a:r>
              <a:rPr lang="es-ES" dirty="0" err="1"/>
              <a:t>cuali</a:t>
            </a:r>
            <a:r>
              <a:rPr lang="es-ES" dirty="0"/>
              <a:t> vs </a:t>
            </a:r>
            <a:r>
              <a:rPr lang="es-ES" dirty="0" err="1"/>
              <a:t>cuanti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Utilidad para la sociedad</a:t>
            </a:r>
          </a:p>
        </p:txBody>
      </p:sp>
    </p:spTree>
    <p:extLst>
      <p:ext uri="{BB962C8B-B14F-4D97-AF65-F5344CB8AC3E}">
        <p14:creationId xmlns:p14="http://schemas.microsoft.com/office/powerpoint/2010/main" val="1640128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0487" y="1804123"/>
            <a:ext cx="5872810" cy="40798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/>
              <a:t>Agradecimientos</a:t>
            </a:r>
          </a:p>
          <a:p>
            <a:r>
              <a:rPr lang="es-ES" sz="1800" dirty="0"/>
              <a:t>Consejo Nacional de Ciencia y Tecnología de Paraguay (CONACYT).</a:t>
            </a:r>
          </a:p>
          <a:p>
            <a:r>
              <a:rPr lang="es-ES" sz="1800" dirty="0"/>
              <a:t>Dr. Martín </a:t>
            </a:r>
            <a:r>
              <a:rPr lang="es-ES" sz="1800" dirty="0" err="1"/>
              <a:t>Fleitas</a:t>
            </a:r>
            <a:r>
              <a:rPr lang="es-ES" sz="1800" dirty="0"/>
              <a:t> – Investigador </a:t>
            </a:r>
            <a:r>
              <a:rPr lang="es-ES" sz="1800" dirty="0" err="1"/>
              <a:t>principal“Hiperindexación</a:t>
            </a:r>
            <a:r>
              <a:rPr lang="es-ES" sz="1800" dirty="0"/>
              <a:t> académica: desafíos y parámetros para evaluar la producción de saber en base a </a:t>
            </a:r>
            <a:r>
              <a:rPr lang="es-ES" sz="1800" dirty="0" err="1"/>
              <a:t>papers</a:t>
            </a:r>
            <a:r>
              <a:rPr lang="es-ES" sz="1800" dirty="0"/>
              <a:t>” financiada por CSIC-UDELAR.</a:t>
            </a:r>
          </a:p>
          <a:p>
            <a:r>
              <a:rPr lang="es-ES" sz="1800" dirty="0"/>
              <a:t>Dr. Mario Luzardo, Dra. Pilar Rodríguez y Dr. Juan Soca - Núcleo de Investigación, Medición y Evaluación Educativa (UDELAR)</a:t>
            </a:r>
          </a:p>
          <a:p>
            <a:r>
              <a:rPr lang="es-ES" sz="1800" dirty="0"/>
              <a:t>Universidad Autónoma de Encarnación – UNAE</a:t>
            </a:r>
          </a:p>
          <a:p>
            <a:r>
              <a:rPr lang="es-ES" sz="1800" dirty="0"/>
              <a:t>Docentes de Metodología y TFG UNAE</a:t>
            </a:r>
            <a:endParaRPr lang="es-PY" sz="1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914" y="1804123"/>
            <a:ext cx="5808418" cy="324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59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19287" y="2523024"/>
            <a:ext cx="3506599" cy="105068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ES" sz="4500" dirty="0"/>
              <a:t>Asistencia y valoración de los resultados</a:t>
            </a:r>
          </a:p>
          <a:p>
            <a:pPr marL="0" indent="0">
              <a:buNone/>
            </a:pPr>
            <a:endParaRPr lang="es-ES" sz="3800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306392-4217-508C-839E-B97CADAAFF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54" y="1799439"/>
            <a:ext cx="4135772" cy="4135772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524F7376-61A9-5962-4393-AC6DBAF31DA0}"/>
              </a:ext>
            </a:extLst>
          </p:cNvPr>
          <p:cNvSpPr txBox="1">
            <a:spLocks/>
          </p:cNvSpPr>
          <p:nvPr/>
        </p:nvSpPr>
        <p:spPr>
          <a:xfrm>
            <a:off x="5419286" y="3231343"/>
            <a:ext cx="3506599" cy="684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800" dirty="0"/>
              <a:t>https://info.unae.edu.py/48lHefX</a:t>
            </a:r>
            <a:endParaRPr lang="es-ES" sz="1400" dirty="0"/>
          </a:p>
          <a:p>
            <a:pPr marL="0" indent="0">
              <a:buFont typeface="Arial" panose="020B0604020202020204" pitchFamily="34" charset="0"/>
              <a:buNone/>
            </a:pP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668588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975653" y="5178287"/>
            <a:ext cx="4621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1"/>
                </a:solidFill>
              </a:rPr>
              <a:t>MATÍAS DENIS</a:t>
            </a:r>
          </a:p>
          <a:p>
            <a:pPr algn="ctr"/>
            <a:r>
              <a:rPr lang="es-ES" sz="2800" b="1" dirty="0">
                <a:solidFill>
                  <a:schemeClr val="accent1"/>
                </a:solidFill>
              </a:rPr>
              <a:t>Matias.denis@unae.edu.py</a:t>
            </a:r>
          </a:p>
        </p:txBody>
      </p:sp>
    </p:spTree>
    <p:extLst>
      <p:ext uri="{BB962C8B-B14F-4D97-AF65-F5344CB8AC3E}">
        <p14:creationId xmlns:p14="http://schemas.microsoft.com/office/powerpoint/2010/main" val="1767392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8538" y="1784245"/>
            <a:ext cx="11355355" cy="37634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dirty="0"/>
              <a:t>¿POR QUÉ LA ESTANCIA?</a:t>
            </a:r>
          </a:p>
          <a:p>
            <a:r>
              <a:rPr lang="es-ES" sz="2000" dirty="0"/>
              <a:t>¿Qué ocurre en cuanto a instrumentos, técnicas y procedimientos de evaluación? (</a:t>
            </a:r>
            <a:r>
              <a:rPr lang="es-ES" sz="2000" dirty="0" err="1"/>
              <a:t>Piovani</a:t>
            </a:r>
            <a:r>
              <a:rPr lang="es-ES" sz="2000" dirty="0"/>
              <a:t>, 2015).</a:t>
            </a:r>
          </a:p>
          <a:p>
            <a:r>
              <a:rPr lang="es-ES" sz="2000" dirty="0"/>
              <a:t>Tener en cuenta el contexto local </a:t>
            </a:r>
            <a:r>
              <a:rPr lang="es-ES" sz="2000" dirty="0">
                <a:sym typeface="Wingdings" panose="05000000000000000000" pitchFamily="2" charset="2"/>
              </a:rPr>
              <a:t> </a:t>
            </a:r>
            <a:r>
              <a:rPr lang="es-ES" sz="2000" dirty="0"/>
              <a:t>características particulares (</a:t>
            </a:r>
            <a:r>
              <a:rPr lang="es-ES" sz="2000" dirty="0" err="1"/>
              <a:t>Hicks</a:t>
            </a:r>
            <a:r>
              <a:rPr lang="es-ES" sz="2000" dirty="0"/>
              <a:t> et al., 2015).</a:t>
            </a:r>
          </a:p>
          <a:p>
            <a:pPr lvl="1"/>
            <a:r>
              <a:rPr lang="es-ES" sz="2000" dirty="0"/>
              <a:t>confluyen nociones conceptual del procedimiento, procedimientos en sí y disparidades entre procedimientos y el enfoque conceptual (</a:t>
            </a:r>
            <a:r>
              <a:rPr lang="es-ES" sz="2000" dirty="0" err="1"/>
              <a:t>Piovani</a:t>
            </a:r>
            <a:r>
              <a:rPr lang="es-ES" sz="2000" dirty="0"/>
              <a:t>, 2015).</a:t>
            </a:r>
          </a:p>
          <a:p>
            <a:r>
              <a:rPr lang="es-ES" sz="2000" dirty="0"/>
              <a:t>Realidad local (Soto y Aparicio, 2019; Soto, 2020; Díaz-Villalba y Castelló, 2024): </a:t>
            </a:r>
          </a:p>
          <a:p>
            <a:pPr lvl="1"/>
            <a:r>
              <a:rPr lang="es-ES" sz="2000" dirty="0"/>
              <a:t>estudiantes carecen de motivación para realizar procesos de investigación como el caso de las tesis</a:t>
            </a:r>
          </a:p>
          <a:p>
            <a:pPr lvl="1"/>
            <a:r>
              <a:rPr lang="es-ES" sz="2000" dirty="0"/>
              <a:t>discrepancias entre evaluadores generando trabas a los estudiantes </a:t>
            </a:r>
          </a:p>
          <a:p>
            <a:pPr lvl="1"/>
            <a:r>
              <a:rPr lang="es-ES" sz="2000" dirty="0"/>
              <a:t>competencias para la ejecución del proceso es débil</a:t>
            </a:r>
          </a:p>
          <a:p>
            <a:pPr lvl="1"/>
            <a:r>
              <a:rPr lang="es-ES" sz="2000" dirty="0">
                <a:sym typeface="Wingdings" panose="05000000000000000000" pitchFamily="2" charset="2"/>
              </a:rPr>
              <a:t>Título de doctorado sin finalidad investigativa.</a:t>
            </a:r>
          </a:p>
          <a:p>
            <a:endParaRPr lang="es-PY" sz="2000" dirty="0"/>
          </a:p>
        </p:txBody>
      </p:sp>
    </p:spTree>
    <p:extLst>
      <p:ext uri="{BB962C8B-B14F-4D97-AF65-F5344CB8AC3E}">
        <p14:creationId xmlns:p14="http://schemas.microsoft.com/office/powerpoint/2010/main" val="295031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9146" y="1764366"/>
            <a:ext cx="11355355" cy="37634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dirty="0"/>
              <a:t>¿POR QUÉ LA ESTANCIA?</a:t>
            </a:r>
          </a:p>
          <a:p>
            <a:r>
              <a:rPr lang="es-ES" sz="2000" dirty="0"/>
              <a:t>Ausencia de escuelas de evaluadores (</a:t>
            </a:r>
            <a:r>
              <a:rPr lang="es-ES" sz="2000" dirty="0" err="1"/>
              <a:t>Hicks</a:t>
            </a:r>
            <a:r>
              <a:rPr lang="es-ES" sz="2000" dirty="0"/>
              <a:t> et al., 2014; </a:t>
            </a:r>
            <a:r>
              <a:rPr lang="es-ES" sz="2000" dirty="0" err="1"/>
              <a:t>Beigel</a:t>
            </a:r>
            <a:r>
              <a:rPr lang="es-ES" sz="2000" dirty="0"/>
              <a:t>, 2017;Alonso y </a:t>
            </a:r>
            <a:r>
              <a:rPr lang="es-ES" sz="2000" dirty="0" err="1"/>
              <a:t>Naidorf</a:t>
            </a:r>
            <a:r>
              <a:rPr lang="es-ES" sz="2000" dirty="0"/>
              <a:t>, 2024) :</a:t>
            </a:r>
          </a:p>
          <a:p>
            <a:pPr lvl="1"/>
            <a:r>
              <a:rPr lang="es-ES" sz="2000" dirty="0"/>
              <a:t>evaluadores con formación vernácula “por medio de la práctica” </a:t>
            </a:r>
          </a:p>
          <a:p>
            <a:pPr lvl="1"/>
            <a:r>
              <a:rPr lang="es-ES" sz="2000" dirty="0"/>
              <a:t>evaluación que nada más jerarquiza y marcar qué está bien y qué está mal</a:t>
            </a:r>
          </a:p>
          <a:p>
            <a:pPr lvl="1"/>
            <a:r>
              <a:rPr lang="es-ES" sz="2000" dirty="0"/>
              <a:t>un enfoque cerrado.</a:t>
            </a:r>
          </a:p>
          <a:p>
            <a:r>
              <a:rPr lang="es-ES" sz="2000" dirty="0"/>
              <a:t>Necesidad de evaluación formativa:</a:t>
            </a:r>
          </a:p>
          <a:p>
            <a:pPr lvl="1"/>
            <a:r>
              <a:rPr lang="es-ES" sz="2000" dirty="0"/>
              <a:t>se está evaluando a un estudiante</a:t>
            </a:r>
          </a:p>
          <a:p>
            <a:pPr lvl="1"/>
            <a:r>
              <a:rPr lang="es-ES" sz="2000" dirty="0"/>
              <a:t>indicadores ajustados al nivel alcanzable por un estudiante</a:t>
            </a:r>
          </a:p>
          <a:p>
            <a:pPr lvl="1"/>
            <a:r>
              <a:rPr lang="es-ES" sz="2000" dirty="0"/>
              <a:t>Atender el contexto en el que esté estudiando</a:t>
            </a:r>
          </a:p>
          <a:p>
            <a:pPr lvl="1"/>
            <a:r>
              <a:rPr lang="es-ES" sz="2000" dirty="0"/>
              <a:t>procedimiento formativo y bidireccional (evaluador-evaluado).</a:t>
            </a:r>
          </a:p>
        </p:txBody>
      </p:sp>
    </p:spTree>
    <p:extLst>
      <p:ext uri="{BB962C8B-B14F-4D97-AF65-F5344CB8AC3E}">
        <p14:creationId xmlns:p14="http://schemas.microsoft.com/office/powerpoint/2010/main" val="377510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9085" y="1983026"/>
            <a:ext cx="11355355" cy="37634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dirty="0"/>
              <a:t>¿POR QUÉ LA ESTANCIA?</a:t>
            </a:r>
          </a:p>
          <a:p>
            <a:r>
              <a:rPr lang="es-ES" sz="2000" dirty="0"/>
              <a:t>Indicadores de evaluación e instrumentos: se evalúa desde paradigmas cuantitativos (</a:t>
            </a:r>
            <a:r>
              <a:rPr lang="es-ES" sz="2000" dirty="0" err="1"/>
              <a:t>Sutz</a:t>
            </a:r>
            <a:r>
              <a:rPr lang="es-ES" sz="2000" dirty="0"/>
              <a:t> y Gras, 2024; </a:t>
            </a:r>
            <a:r>
              <a:rPr lang="es-ES" sz="2000" dirty="0" err="1"/>
              <a:t>Ràfols</a:t>
            </a:r>
            <a:r>
              <a:rPr lang="es-ES" sz="2000" dirty="0"/>
              <a:t>, 2023) </a:t>
            </a:r>
            <a:r>
              <a:rPr lang="es-ES" sz="2000" dirty="0">
                <a:sym typeface="Wingdings" panose="05000000000000000000" pitchFamily="2" charset="2"/>
              </a:rPr>
              <a:t> </a:t>
            </a:r>
            <a:r>
              <a:rPr lang="es-ES" sz="2000" dirty="0"/>
              <a:t>cierta contrariedad con lo que supone la evaluación formativa (</a:t>
            </a:r>
            <a:r>
              <a:rPr lang="es-ES" sz="2000" dirty="0" err="1"/>
              <a:t>Furman</a:t>
            </a:r>
            <a:r>
              <a:rPr lang="es-ES" sz="2000" dirty="0"/>
              <a:t>, 2021).</a:t>
            </a:r>
          </a:p>
          <a:p>
            <a:r>
              <a:rPr lang="es-ES" sz="2000" dirty="0"/>
              <a:t>Características de la evaluación a nivel científico </a:t>
            </a:r>
            <a:r>
              <a:rPr lang="es-ES" sz="2000" dirty="0">
                <a:sym typeface="Wingdings" panose="05000000000000000000" pitchFamily="2" charset="2"/>
              </a:rPr>
              <a:t></a:t>
            </a:r>
            <a:r>
              <a:rPr lang="es-ES" sz="2000" dirty="0"/>
              <a:t> contrarias a la ciencia abierta actual, la cual está dirigida a valorar de manera cualitativa y no solo cuantitativa los aportes de la investigación a la sociedad (Declaración DORA, 2012; </a:t>
            </a:r>
            <a:r>
              <a:rPr lang="es-ES" sz="2000" dirty="0" err="1"/>
              <a:t>Hicks</a:t>
            </a:r>
            <a:r>
              <a:rPr lang="es-ES" sz="2000" dirty="0"/>
              <a:t> et al, 2015; UNESCO, 2021; CLACSO-FOLEC, 2022; </a:t>
            </a:r>
            <a:r>
              <a:rPr lang="es-ES" sz="2000" dirty="0" err="1"/>
              <a:t>CoARA</a:t>
            </a:r>
            <a:r>
              <a:rPr lang="es-ES" sz="2000" dirty="0"/>
              <a:t>, 2022).</a:t>
            </a:r>
          </a:p>
          <a:p>
            <a:endParaRPr lang="es-PY" sz="2000" dirty="0"/>
          </a:p>
        </p:txBody>
      </p:sp>
    </p:spTree>
    <p:extLst>
      <p:ext uri="{BB962C8B-B14F-4D97-AF65-F5344CB8AC3E}">
        <p14:creationId xmlns:p14="http://schemas.microsoft.com/office/powerpoint/2010/main" val="1966322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8538" y="2002906"/>
            <a:ext cx="11355355" cy="3763412"/>
          </a:xfrm>
        </p:spPr>
        <p:txBody>
          <a:bodyPr/>
          <a:lstStyle/>
          <a:p>
            <a:pPr marL="0" indent="0">
              <a:buNone/>
            </a:pPr>
            <a:r>
              <a:rPr lang="es-PY" dirty="0"/>
              <a:t>OBJETIVO GENERAL DE LA ESTANCIA:</a:t>
            </a:r>
          </a:p>
          <a:p>
            <a:r>
              <a:rPr lang="es-ES" dirty="0"/>
              <a:t>Generar una propuesta de indicadores de evaluación de la investigación en Ciencias Sociales desde un enfoque didáctico con miras a facilitar el proceso de enseñanza-aprendizaje en estudiantes y docentes de educación superior en Paraguay</a:t>
            </a:r>
          </a:p>
          <a:p>
            <a:pPr marL="0" indent="0">
              <a:buNone/>
            </a:pP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4230601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8538" y="2002906"/>
            <a:ext cx="11355355" cy="37634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PY" dirty="0"/>
              <a:t>Tipos de validación y su funcionamiento</a:t>
            </a:r>
          </a:p>
          <a:p>
            <a:r>
              <a:rPr lang="es-PY" dirty="0"/>
              <a:t>Validez de contenido </a:t>
            </a:r>
            <a:r>
              <a:rPr lang="es-PY" dirty="0">
                <a:sym typeface="Wingdings" panose="05000000000000000000" pitchFamily="2" charset="2"/>
              </a:rPr>
              <a:t> Consulta a expertos o informantes clave preguntándoles sobre la representación del constructo en los ítems, su representatividad, su relevancia y su redacción (</a:t>
            </a:r>
            <a:r>
              <a:rPr lang="es-PY" dirty="0" err="1">
                <a:sym typeface="Wingdings" panose="05000000000000000000" pitchFamily="2" charset="2"/>
              </a:rPr>
              <a:t>Kreithmann</a:t>
            </a:r>
            <a:r>
              <a:rPr lang="es-PY" dirty="0">
                <a:sym typeface="Wingdings" panose="05000000000000000000" pitchFamily="2" charset="2"/>
              </a:rPr>
              <a:t> et al., 2024).</a:t>
            </a:r>
          </a:p>
          <a:p>
            <a:r>
              <a:rPr lang="es-PY" dirty="0"/>
              <a:t>Pruebas piloto </a:t>
            </a:r>
            <a:r>
              <a:rPr lang="es-PY" dirty="0">
                <a:sym typeface="Wingdings" panose="05000000000000000000" pitchFamily="2" charset="2"/>
              </a:rPr>
              <a:t> aplicación en casos reales y detección de concordancias y discordancias (Soriano, 2014).</a:t>
            </a:r>
          </a:p>
          <a:p>
            <a:r>
              <a:rPr lang="es-PY" dirty="0">
                <a:sym typeface="Wingdings" panose="05000000000000000000" pitchFamily="2" charset="2"/>
              </a:rPr>
              <a:t>Validación de constructo  verificación de que los ítems tengan una estructura </a:t>
            </a:r>
            <a:r>
              <a:rPr lang="es-PY" dirty="0" err="1">
                <a:sym typeface="Wingdings" panose="05000000000000000000" pitchFamily="2" charset="2"/>
              </a:rPr>
              <a:t>isomórfica</a:t>
            </a:r>
            <a:r>
              <a:rPr lang="es-PY" dirty="0">
                <a:sym typeface="Wingdings" panose="05000000000000000000" pitchFamily="2" charset="2"/>
              </a:rPr>
              <a:t> (Rodríguez et al., 2024)  relación entre el modelo conceptual y empírico probado por análisis factorial.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29201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9938" y="1774306"/>
            <a:ext cx="11355355" cy="3763412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Sistema de evaluación en UNAE antes de 2021</a:t>
            </a:r>
          </a:p>
          <a:p>
            <a:pPr marL="0" indent="0">
              <a:buNone/>
            </a:pPr>
            <a:endParaRPr lang="es-PY" dirty="0"/>
          </a:p>
        </p:txBody>
      </p:sp>
      <p:sp>
        <p:nvSpPr>
          <p:cNvPr id="5" name="CuadroTexto 4"/>
          <p:cNvSpPr txBox="1"/>
          <p:nvPr/>
        </p:nvSpPr>
        <p:spPr>
          <a:xfrm>
            <a:off x="457200" y="2395330"/>
            <a:ext cx="9611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dirty="0"/>
              <a:t>Metodología </a:t>
            </a:r>
            <a:r>
              <a:rPr lang="es-ES" dirty="0">
                <a:sym typeface="Wingdings" panose="05000000000000000000" pitchFamily="2" charset="2"/>
              </a:rPr>
              <a:t> elaboración de un proyecto donde no se le daba continuidad en taller. Modo monografía.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>
                <a:sym typeface="Wingdings" panose="05000000000000000000" pitchFamily="2" charset="2"/>
              </a:rPr>
              <a:t>Taller  toda una “tesis” completa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3813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369" y="2136913"/>
            <a:ext cx="6009631" cy="3594702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9938" y="1774306"/>
            <a:ext cx="11355355" cy="3763412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Sistema de evaluación en UNAE antes de 2021</a:t>
            </a:r>
          </a:p>
          <a:p>
            <a:pPr marL="0" indent="0">
              <a:buNone/>
            </a:pPr>
            <a:endParaRPr lang="es-PY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0494" y="2136913"/>
            <a:ext cx="6693296" cy="3457997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>
            <a:off x="3866322" y="2981739"/>
            <a:ext cx="487017" cy="3279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 derecha 5"/>
          <p:cNvSpPr/>
          <p:nvPr/>
        </p:nvSpPr>
        <p:spPr>
          <a:xfrm rot="12356790">
            <a:off x="9673519" y="4455273"/>
            <a:ext cx="587764" cy="6102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53327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1695</Words>
  <Application>Microsoft Office PowerPoint</Application>
  <PresentationFormat>Panorámica</PresentationFormat>
  <Paragraphs>162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Erwin Cueva</cp:lastModifiedBy>
  <cp:revision>22</cp:revision>
  <dcterms:created xsi:type="dcterms:W3CDTF">2025-12-04T13:41:34Z</dcterms:created>
  <dcterms:modified xsi:type="dcterms:W3CDTF">2025-12-05T12:19:44Z</dcterms:modified>
</cp:coreProperties>
</file>